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84" r:id="rId2"/>
    <p:sldId id="273" r:id="rId3"/>
    <p:sldId id="271" r:id="rId4"/>
    <p:sldId id="274" r:id="rId5"/>
    <p:sldId id="272" r:id="rId6"/>
    <p:sldId id="275" r:id="rId7"/>
    <p:sldId id="257" r:id="rId8"/>
    <p:sldId id="280" r:id="rId9"/>
    <p:sldId id="281" r:id="rId10"/>
    <p:sldId id="268" r:id="rId11"/>
    <p:sldId id="285" r:id="rId12"/>
    <p:sldId id="286" r:id="rId13"/>
    <p:sldId id="279" r:id="rId14"/>
    <p:sldId id="292" r:id="rId15"/>
    <p:sldId id="293" r:id="rId16"/>
    <p:sldId id="288" r:id="rId17"/>
    <p:sldId id="289" r:id="rId18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Ebrima" panose="02000000000000000000" pitchFamily="2" charset="0"/>
      <p:regular r:id="rId24"/>
      <p:bold r:id="rId25"/>
    </p:embeddedFont>
    <p:embeddedFont>
      <p:font typeface="Gill Sans MT" panose="020B0502020104020203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73vvtPgrbFvb+V+0uz/F9belH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46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525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5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88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1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105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226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45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rios Productores" type="tx">
  <p:cSld name="TITLE_AND_BODY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 txBox="1">
            <a:spLocks noGrp="1"/>
          </p:cNvSpPr>
          <p:nvPr>
            <p:ph type="title"/>
          </p:nvPr>
        </p:nvSpPr>
        <p:spPr>
          <a:xfrm>
            <a:off x="311700" y="222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942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➔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◆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◆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◆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  <p:cxnSp>
        <p:nvCxnSpPr>
          <p:cNvPr id="18" name="Google Shape;18;p14"/>
          <p:cNvCxnSpPr/>
          <p:nvPr/>
        </p:nvCxnSpPr>
        <p:spPr>
          <a:xfrm>
            <a:off x="389475" y="795525"/>
            <a:ext cx="2910000" cy="15300"/>
          </a:xfrm>
          <a:prstGeom prst="straightConnector1">
            <a:avLst/>
          </a:prstGeom>
          <a:noFill/>
          <a:ln w="19050" cap="flat" cmpd="sng">
            <a:solidFill>
              <a:srgbClr val="00984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oboto"/>
              <a:buNone/>
              <a:defRPr sz="4600" b="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Roboto"/>
              <a:buNone/>
              <a:defRPr sz="5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5F8F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11700" y="222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➔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◆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◆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◆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●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/>
          <p:nvPr/>
        </p:nvSpPr>
        <p:spPr>
          <a:xfrm>
            <a:off x="8533125" y="4723900"/>
            <a:ext cx="2679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1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874" y="4807425"/>
            <a:ext cx="982724" cy="2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77E6EA-25D8-B94D-1403-3FE437D2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2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623B3B-C24B-E623-B6E7-7668C3E2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" y="0"/>
            <a:ext cx="91119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B8B6A7-1C71-3069-47CA-FB394872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" y="0"/>
            <a:ext cx="91328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6CECFFD-D4E3-6819-493A-B240B78FC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" y="0"/>
            <a:ext cx="91267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7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title"/>
          </p:nvPr>
        </p:nvSpPr>
        <p:spPr>
          <a:xfrm>
            <a:off x="311700" y="222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Gill Sans MT" panose="020B0502020104020203" pitchFamily="34" charset="0"/>
              </a:rPr>
              <a:t>Adecuación al uso agrario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98693DD7-B21A-C9E5-134E-72E52F52CCA6}"/>
              </a:ext>
            </a:extLst>
          </p:cNvPr>
          <p:cNvSpPr txBox="1">
            <a:spLocks/>
          </p:cNvSpPr>
          <p:nvPr/>
        </p:nvSpPr>
        <p:spPr>
          <a:xfrm>
            <a:off x="960377" y="967756"/>
            <a:ext cx="6905430" cy="2939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s-ES" sz="8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Acondicionamiento Básico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Vallado perimetral con instalación de malla subterránea conejera.</a:t>
            </a:r>
          </a:p>
          <a:p>
            <a:pPr marL="800100" lvl="1" indent="-3429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Puerta de acceso de doble hoja.</a:t>
            </a:r>
          </a:p>
          <a:p>
            <a:pPr marL="800100" lvl="1" indent="-342900" algn="just" fontAlgn="base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Desbroce, laboreo y subsolado en suelos excesivamente compactados.</a:t>
            </a:r>
          </a:p>
          <a:p>
            <a:pPr marL="800100" lvl="1" indent="-3429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Instalación de panel informativo. </a:t>
            </a:r>
          </a:p>
          <a:p>
            <a:pPr marL="800100" lvl="1" indent="-342900" algn="just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Ensayos de laboratorio sobre caracterización agronómica de la calidad y efectividad agrícola de los suelos. Ensayos de laboratorio sobre presencia de metales pesados en suelos.</a:t>
            </a:r>
          </a:p>
          <a:p>
            <a:pPr lvl="1" algn="just">
              <a:lnSpc>
                <a:spcPct val="115000"/>
              </a:lnSpc>
              <a:spcAft>
                <a:spcPts val="400"/>
              </a:spcAft>
              <a:tabLst>
                <a:tab pos="5486400" algn="r"/>
                <a:tab pos="449580" algn="l"/>
              </a:tabLst>
            </a:pPr>
            <a:endParaRPr lang="es-ES" sz="64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4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endParaRPr lang="es-ES" sz="52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algn="l"/>
            <a:endParaRPr lang="es-ES" sz="8000" dirty="0">
              <a:solidFill>
                <a:srgbClr val="A30408"/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algn="l"/>
            <a:endParaRPr lang="es-ES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65BEA8-A9C3-A2C9-3CD7-FEB0A810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90618"/>
            <a:ext cx="2752025" cy="15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67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title"/>
          </p:nvPr>
        </p:nvSpPr>
        <p:spPr>
          <a:xfrm>
            <a:off x="311700" y="222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Gill Sans MT" panose="020B0502020104020203" pitchFamily="34" charset="0"/>
              </a:rPr>
              <a:t>Adecuación al uso agrario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98693DD7-B21A-C9E5-134E-72E52F52CCA6}"/>
              </a:ext>
            </a:extLst>
          </p:cNvPr>
          <p:cNvSpPr txBox="1">
            <a:spLocks/>
          </p:cNvSpPr>
          <p:nvPr/>
        </p:nvSpPr>
        <p:spPr>
          <a:xfrm>
            <a:off x="880664" y="1172835"/>
            <a:ext cx="6905430" cy="2939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s-ES" sz="8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ea typeface="+mj-ea"/>
                <a:cs typeface="+mj-cs"/>
              </a:rPr>
              <a:t>Acondicionamiento adicional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Rebaje de aceras para paso de carruajes hasta la puerta de acceso a la parcela.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Acometidas de servicios urbanos (abastecimiento de agua, electricidad, saneamiento) 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Arquetas generales de registro.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Toma de grifo para limpieza aperos y maquinaria.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6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Núcleo de servicios de apoyo a la explotación, que comprende:</a:t>
            </a:r>
          </a:p>
          <a:p>
            <a:pPr marL="1257300" lvl="2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r>
              <a:rPr lang="es-ES" sz="5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Suministro e implantación de elementos auxiliares: </a:t>
            </a:r>
            <a:r>
              <a:rPr lang="es-ES" sz="5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4 casetas </a:t>
            </a:r>
            <a:r>
              <a:rPr lang="es-ES" sz="5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(aseos-vestuarios, almacén, aperos y oficinas) con forrado exterior de cañizo y una loneta triangular de </a:t>
            </a:r>
            <a:r>
              <a:rPr lang="es-ES" sz="5400" dirty="0" err="1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sombreamiento</a:t>
            </a:r>
            <a:r>
              <a:rPr lang="es-ES" sz="5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/protección lluvia.</a:t>
            </a:r>
          </a:p>
          <a:p>
            <a:pPr lvl="1" algn="just">
              <a:lnSpc>
                <a:spcPct val="115000"/>
              </a:lnSpc>
              <a:spcAft>
                <a:spcPts val="400"/>
              </a:spcAft>
              <a:tabLst>
                <a:tab pos="5486400" algn="r"/>
                <a:tab pos="449580" algn="l"/>
              </a:tabLst>
            </a:pPr>
            <a:endParaRPr lang="es-ES" sz="64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4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endParaRPr lang="es-ES" sz="52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algn="l"/>
            <a:endParaRPr lang="es-ES" sz="8000" dirty="0">
              <a:solidFill>
                <a:srgbClr val="A30408"/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algn="l"/>
            <a:endParaRPr lang="es-E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C1A926A-D496-AE6C-D077-6B18DBCA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064" y="290821"/>
            <a:ext cx="2858298" cy="100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66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title"/>
          </p:nvPr>
        </p:nvSpPr>
        <p:spPr>
          <a:xfrm>
            <a:off x="311700" y="222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Gill Sans MT" panose="020B0502020104020203" pitchFamily="34" charset="0"/>
              </a:rPr>
              <a:t>Condiciones de los elementos de apoyo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 dirty="0"/>
          </a:p>
        </p:txBody>
      </p:sp>
      <p:sp>
        <p:nvSpPr>
          <p:cNvPr id="4" name="Subtítulo 4">
            <a:extLst>
              <a:ext uri="{FF2B5EF4-FFF2-40B4-BE49-F238E27FC236}">
                <a16:creationId xmlns:a16="http://schemas.microsoft.com/office/drawing/2014/main" id="{98693DD7-B21A-C9E5-134E-72E52F52CCA6}"/>
              </a:ext>
            </a:extLst>
          </p:cNvPr>
          <p:cNvSpPr txBox="1">
            <a:spLocks/>
          </p:cNvSpPr>
          <p:nvPr/>
        </p:nvSpPr>
        <p:spPr>
          <a:xfrm>
            <a:off x="880664" y="966357"/>
            <a:ext cx="6905430" cy="2939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Ebrima" panose="02000000000000000000" pitchFamily="2" charset="0"/>
              <a:buChar char="-"/>
              <a:tabLst/>
              <a:defRPr/>
            </a:pP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Las parcelas podrán disponer de 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elementos de sombreo 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sin cerrar, tipo pérgola, con un límite del tres por ciento (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3%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) de ocupación sobre la superficie total de la parcela.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Ebrima" panose="02000000000000000000" pitchFamily="2" charset="0"/>
              <a:buChar char="-"/>
              <a:tabLst/>
              <a:defRPr/>
            </a:pP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Podrán, además de lo anterior, disponer de 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casetas adicionales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con altura de una planta, u otros elementos cerrados de apoyo a la actividad, con una ocupación máxima del 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3,5%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en parcelas </a:t>
            </a:r>
            <a:r>
              <a:rPr lang="es-ES" sz="1400" u="sng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inferiores a 5.000 m</a:t>
            </a:r>
            <a:r>
              <a:rPr lang="es-ES" sz="1400" u="sng" baseline="300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2</a:t>
            </a:r>
            <a:r>
              <a:rPr lang="es-ES" sz="1400" u="sng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del 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2,5%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 en parcelas con  </a:t>
            </a:r>
            <a:r>
              <a:rPr lang="es-ES" sz="1400" u="sng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mas de 5.000 m</a:t>
            </a:r>
            <a:r>
              <a:rPr lang="es-ES" sz="1400" u="sng" baseline="300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2</a:t>
            </a:r>
            <a:r>
              <a:rPr lang="es-ES" sz="1400" u="sng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 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y del 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1,5 %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en parcelas </a:t>
            </a:r>
            <a:r>
              <a:rPr lang="es-ES" sz="1400" u="sng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superiores a 10.000 m</a:t>
            </a:r>
            <a:r>
              <a:rPr lang="es-ES" sz="1400" u="sng" baseline="300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2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Ebrima" panose="02000000000000000000" pitchFamily="2" charset="0"/>
              <a:buChar char="-"/>
              <a:tabLst/>
              <a:defRPr/>
            </a:pP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Adicionalmente, podrá autorizarse, con un límite del diez por ciento (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10%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) de </a:t>
            </a:r>
            <a:r>
              <a:rPr lang="es-ES" sz="1400" u="sng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ocupación sobre la superficie total 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de la parcela, la implantación de </a:t>
            </a:r>
            <a:r>
              <a:rPr lang="es-ES" sz="1400" b="1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invernaderos</a:t>
            </a:r>
            <a:r>
              <a:rPr lang="es-ES" sz="1400" dirty="0">
                <a:solidFill>
                  <a:srgbClr val="080808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cuya calidad se adecúe al paisaje circundante. Su implantación requerirá, en todo caso informe favorable de los organismos municipales competentes, que podrán fijar condiciones complementarias.</a:t>
            </a:r>
          </a:p>
          <a:p>
            <a:pPr lvl="1" algn="just">
              <a:lnSpc>
                <a:spcPct val="115000"/>
              </a:lnSpc>
              <a:spcAft>
                <a:spcPts val="400"/>
              </a:spcAft>
              <a:tabLst>
                <a:tab pos="5486400" algn="r"/>
                <a:tab pos="449580" algn="l"/>
              </a:tabLst>
            </a:pPr>
            <a:endParaRPr lang="es-ES" sz="64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400"/>
              </a:spcAft>
              <a:buFont typeface="Arial" panose="020B0604020202020204" pitchFamily="34" charset="0"/>
              <a:buChar char="-"/>
              <a:tabLst>
                <a:tab pos="5486400" algn="r"/>
                <a:tab pos="449580" algn="l"/>
              </a:tabLst>
            </a:pPr>
            <a:endParaRPr lang="es-ES" sz="5200" dirty="0">
              <a:latin typeface="Corbel" panose="020B0503020204020204" pitchFamily="34" charset="0"/>
              <a:cs typeface="Times New Roman" panose="02020603050405020304" pitchFamily="18" charset="0"/>
            </a:endParaRPr>
          </a:p>
          <a:p>
            <a:pPr algn="l"/>
            <a:endParaRPr lang="es-ES" sz="8000" dirty="0">
              <a:solidFill>
                <a:srgbClr val="A30408"/>
              </a:solidFill>
              <a:latin typeface="Gill Sans MT" panose="020B0502020104020203" pitchFamily="34" charset="0"/>
              <a:ea typeface="+mj-ea"/>
              <a:cs typeface="+mj-cs"/>
            </a:endParaRPr>
          </a:p>
          <a:p>
            <a:pPr algn="l"/>
            <a:endParaRPr lang="es-ES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AF705A-D536-063D-A8C4-6AAC3A036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62" t="20940"/>
          <a:stretch/>
        </p:blipFill>
        <p:spPr>
          <a:xfrm>
            <a:off x="4248338" y="3578009"/>
            <a:ext cx="3537756" cy="119826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5EABD84-EAE4-E92E-EA53-2FDB641CD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74" y="3905511"/>
            <a:ext cx="385335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92AD82-7ACF-4E5C-FDD9-F28C0839F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3" y="0"/>
            <a:ext cx="9047493" cy="51435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F675513-E1BC-8AE4-EB9B-1041C5C2A0D0}"/>
              </a:ext>
            </a:extLst>
          </p:cNvPr>
          <p:cNvSpPr txBox="1">
            <a:spLocks noChangeAspect="1"/>
          </p:cNvSpPr>
          <p:nvPr/>
        </p:nvSpPr>
        <p:spPr>
          <a:xfrm>
            <a:off x="5593556" y="4706036"/>
            <a:ext cx="2863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>
                <a:latin typeface="Gill Sans MT" panose="020B0502020104020203" pitchFamily="34" charset="0"/>
              </a:rPr>
              <a:t>Dirección General de Planificación Estratégica</a:t>
            </a:r>
          </a:p>
        </p:txBody>
      </p:sp>
    </p:spTree>
    <p:extLst>
      <p:ext uri="{BB962C8B-B14F-4D97-AF65-F5344CB8AC3E}">
        <p14:creationId xmlns:p14="http://schemas.microsoft.com/office/powerpoint/2010/main" val="4224008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B06EF6-1BA0-66A5-45CE-75EDBE25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"/>
            <a:ext cx="9144000" cy="51069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03477D2-BAB8-F363-5DD3-25B4996F0865}"/>
              </a:ext>
            </a:extLst>
          </p:cNvPr>
          <p:cNvSpPr txBox="1">
            <a:spLocks noChangeAspect="1"/>
          </p:cNvSpPr>
          <p:nvPr/>
        </p:nvSpPr>
        <p:spPr>
          <a:xfrm>
            <a:off x="3028949" y="1170816"/>
            <a:ext cx="2909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>
                <a:latin typeface="Gill Sans MT" panose="020B0502020104020203" pitchFamily="34" charset="0"/>
              </a:rPr>
              <a:t>Dirección General de Planificación Estratégica</a:t>
            </a:r>
          </a:p>
        </p:txBody>
      </p:sp>
    </p:spTree>
    <p:extLst>
      <p:ext uri="{BB962C8B-B14F-4D97-AF65-F5344CB8AC3E}">
        <p14:creationId xmlns:p14="http://schemas.microsoft.com/office/powerpoint/2010/main" val="402540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596933-59EB-5E5B-F075-481325F3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" y="17503"/>
            <a:ext cx="9138131" cy="51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7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29EBCF-4404-8338-26F9-22B679B4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3" y="-111324"/>
            <a:ext cx="9178703" cy="52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16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20A81E-F1CE-2860-EEE2-A74FB7438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4" y="13931"/>
            <a:ext cx="9109553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3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52DE20-543D-30E6-47F8-F247E828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34"/>
            <a:ext cx="9112690" cy="51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1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A93869-E8F1-063B-B088-8A1AA9FC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02"/>
            <a:ext cx="9120649" cy="51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1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title"/>
          </p:nvPr>
        </p:nvSpPr>
        <p:spPr>
          <a:xfrm>
            <a:off x="311700" y="222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Gill Sans MT" panose="020B0502020104020203" pitchFamily="34" charset="0"/>
              </a:rPr>
              <a:t>Parcelas 1ª convocatoria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sldNum" idx="12"/>
          </p:nvPr>
        </p:nvSpPr>
        <p:spPr>
          <a:xfrm>
            <a:off x="8456933" y="4775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6C4E68-978A-85DF-0727-480E01572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2" y="1050975"/>
            <a:ext cx="4121913" cy="268025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8F28006-3F7F-32E4-1AA6-AD3A9AD28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051" y="362565"/>
            <a:ext cx="3573539" cy="32342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CCBFA2-6EDD-7D2A-2154-1B51CF308122}"/>
              </a:ext>
            </a:extLst>
          </p:cNvPr>
          <p:cNvSpPr txBox="1"/>
          <p:nvPr/>
        </p:nvSpPr>
        <p:spPr>
          <a:xfrm>
            <a:off x="942976" y="3986684"/>
            <a:ext cx="7513958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EL Ayuntamiento </a:t>
            </a:r>
            <a:r>
              <a:rPr lang="es-ES" sz="16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realizará, a su cargo</a:t>
            </a: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los trabajos de </a:t>
            </a:r>
            <a:r>
              <a:rPr lang="es-ES" sz="1600" u="sng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acondicionamiento básico</a:t>
            </a: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u="sng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y acondicionamiento adicional </a:t>
            </a: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para la </a:t>
            </a:r>
            <a:r>
              <a:rPr lang="es-ES" sz="16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adecuación de las parcelas al uso agrario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601DE1-4039-C9BC-F1A2-66BC14FB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" y="10358"/>
            <a:ext cx="9130987" cy="512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1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2E07A2-DD50-36FB-5057-5D6CF6FA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02"/>
            <a:ext cx="9120649" cy="51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8098"/>
      </p:ext>
    </p:extLst>
  </p:cSld>
  <p:clrMapOvr>
    <a:masterClrMapping/>
  </p:clrMapOvr>
</p:sld>
</file>

<file path=ppt/theme/theme1.xml><?xml version="1.0" encoding="utf-8"?>
<a:theme xmlns:a="http://schemas.openxmlformats.org/drawingml/2006/main" name="Barrios Productores">
  <a:themeElements>
    <a:clrScheme name="Simple Light">
      <a:dk1>
        <a:srgbClr val="666666"/>
      </a:dk1>
      <a:lt1>
        <a:srgbClr val="F5F8FA"/>
      </a:lt1>
      <a:dk2>
        <a:srgbClr val="596674"/>
      </a:dk2>
      <a:lt2>
        <a:srgbClr val="E4E6E8"/>
      </a:lt2>
      <a:accent1>
        <a:srgbClr val="009845"/>
      </a:accent1>
      <a:accent2>
        <a:srgbClr val="00BDA5"/>
      </a:accent2>
      <a:accent3>
        <a:srgbClr val="2D3E50"/>
      </a:accent3>
      <a:accent4>
        <a:srgbClr val="F2545B"/>
      </a:accent4>
      <a:accent5>
        <a:srgbClr val="6A78D1"/>
      </a:accent5>
      <a:accent6>
        <a:srgbClr val="F2547D"/>
      </a:accent6>
      <a:hlink>
        <a:srgbClr val="3748B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366</Words>
  <Application>Microsoft Office PowerPoint</Application>
  <PresentationFormat>Presentación en pantalla (16:9)</PresentationFormat>
  <Paragraphs>38</Paragraphs>
  <Slides>17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Gill Sans MT</vt:lpstr>
      <vt:lpstr>Wingdings</vt:lpstr>
      <vt:lpstr>Ebrima</vt:lpstr>
      <vt:lpstr>Arial</vt:lpstr>
      <vt:lpstr>Corbel</vt:lpstr>
      <vt:lpstr>Roboto</vt:lpstr>
      <vt:lpstr>Barrios Productores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Parcelas 1ª convocatoria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Adecuación al uso agrario</vt:lpstr>
      <vt:lpstr>Adecuación al uso agrario</vt:lpstr>
      <vt:lpstr>Condiciones de los elementos de apoyo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Gonzalez Esteban</dc:creator>
  <cp:lastModifiedBy>Gonzalez Esteban, Carlos</cp:lastModifiedBy>
  <cp:revision>8</cp:revision>
  <dcterms:modified xsi:type="dcterms:W3CDTF">2023-04-19T06:54:16Z</dcterms:modified>
</cp:coreProperties>
</file>